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25"/>
  </p:notesMasterIdLst>
  <p:sldIdLst>
    <p:sldId id="256" r:id="rId2"/>
    <p:sldId id="257" r:id="rId3"/>
    <p:sldId id="267" r:id="rId4"/>
    <p:sldId id="268" r:id="rId5"/>
    <p:sldId id="269" r:id="rId6"/>
    <p:sldId id="279" r:id="rId7"/>
    <p:sldId id="285" r:id="rId8"/>
    <p:sldId id="276" r:id="rId9"/>
    <p:sldId id="280" r:id="rId10"/>
    <p:sldId id="281" r:id="rId11"/>
    <p:sldId id="286" r:id="rId12"/>
    <p:sldId id="287" r:id="rId13"/>
    <p:sldId id="273" r:id="rId14"/>
    <p:sldId id="282" r:id="rId15"/>
    <p:sldId id="274" r:id="rId16"/>
    <p:sldId id="289" r:id="rId17"/>
    <p:sldId id="290" r:id="rId18"/>
    <p:sldId id="291" r:id="rId19"/>
    <p:sldId id="288" r:id="rId20"/>
    <p:sldId id="292" r:id="rId21"/>
    <p:sldId id="294" r:id="rId22"/>
    <p:sldId id="275" r:id="rId23"/>
    <p:sldId id="284" r:id="rId24"/>
  </p:sldIdLst>
  <p:sldSz cx="9144000" cy="5143500" type="screen16x9"/>
  <p:notesSz cx="6858000" cy="9144000"/>
  <p:embeddedFontLst>
    <p:embeddedFont>
      <p:font typeface="Roboto" panose="02000000000000000000" pitchFamily="2" charset="0"/>
      <p:regular r:id="rId26"/>
      <p:bold r:id="rId27"/>
      <p:italic r:id="rId27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266"/>
    <p:restoredTop sz="91265"/>
  </p:normalViewPr>
  <p:slideViewPr>
    <p:cSldViewPr snapToGrid="0" snapToObjects="1">
      <p:cViewPr varScale="1">
        <p:scale>
          <a:sx n="155" d="100"/>
          <a:sy n="155" d="100"/>
        </p:scale>
        <p:origin x="160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NUL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685784" y="4343396"/>
            <a:ext cx="5486386" cy="4114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350" tIns="81350" rIns="81350" bIns="8135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Shape 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205304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685784" y="4343396"/>
            <a:ext cx="5486386" cy="4114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350" tIns="81350" rIns="81350" bIns="8135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Shape 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476650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685784" y="4343396"/>
            <a:ext cx="5486386" cy="4114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350" tIns="81350" rIns="81350" bIns="8135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Shape 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415678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685784" y="4343396"/>
            <a:ext cx="5486386" cy="4114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350" tIns="81350" rIns="81350" bIns="8135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Shape 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866162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685784" y="4343396"/>
            <a:ext cx="5486386" cy="4114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350" tIns="81350" rIns="81350" bIns="8135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Shape 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631340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685784" y="4343396"/>
            <a:ext cx="5486386" cy="4114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350" tIns="81350" rIns="81350" bIns="8135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Shape 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265723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685784" y="4343396"/>
            <a:ext cx="5486386" cy="4114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350" tIns="81350" rIns="81350" bIns="8135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Shape 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870431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685784" y="4343396"/>
            <a:ext cx="5486386" cy="4114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350" tIns="81350" rIns="81350" bIns="8135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Shape 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750476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685784" y="4343396"/>
            <a:ext cx="5486386" cy="4114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350" tIns="81350" rIns="81350" bIns="8135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Shape 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779282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685784" y="4343396"/>
            <a:ext cx="5486386" cy="4114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350" tIns="81350" rIns="81350" bIns="8135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Shape 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031046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685784" y="4343396"/>
            <a:ext cx="5486386" cy="4114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350" tIns="81350" rIns="81350" bIns="8135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Shape 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685784" y="4343396"/>
            <a:ext cx="5486386" cy="4114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350" tIns="81350" rIns="81350" bIns="8135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Shape 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109190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685784" y="4343396"/>
            <a:ext cx="5486386" cy="4114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350" tIns="81350" rIns="81350" bIns="8135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Shape 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7543328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685784" y="4343396"/>
            <a:ext cx="5486386" cy="4114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350" tIns="81350" rIns="81350" bIns="8135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Shape 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6644658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685784" y="4343396"/>
            <a:ext cx="5486386" cy="4114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350" tIns="81350" rIns="81350" bIns="8135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Shape 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280995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685784" y="4343396"/>
            <a:ext cx="5486386" cy="4114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350" tIns="81350" rIns="81350" bIns="8135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Shape 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576645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685784" y="4343396"/>
            <a:ext cx="5486386" cy="4114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350" tIns="81350" rIns="81350" bIns="8135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Shape 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694812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685784" y="4343396"/>
            <a:ext cx="5486386" cy="4114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350" tIns="81350" rIns="81350" bIns="8135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Shape 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228851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685784" y="4343396"/>
            <a:ext cx="5486386" cy="4114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350" tIns="81350" rIns="81350" bIns="8135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Shape 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288340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685784" y="4343396"/>
            <a:ext cx="5486386" cy="4114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350" tIns="81350" rIns="81350" bIns="8135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Shape 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449020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685784" y="4343396"/>
            <a:ext cx="5486386" cy="4114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350" tIns="81350" rIns="81350" bIns="8135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Shape 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468848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685784" y="4343396"/>
            <a:ext cx="5486386" cy="4114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350" tIns="81350" rIns="81350" bIns="8135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Shape 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464230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Shape 11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name="adj" fmla="val 16667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subTitle" idx="1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4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>
            <a:spLocks noGrp="1"/>
          </p:cNvSpPr>
          <p:nvPr>
            <p:ph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body" idx="1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4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 txBox="1">
            <a:spLocks noGrp="1"/>
          </p:cNvSpPr>
          <p:nvPr>
            <p:ph type="title"/>
          </p:nvPr>
        </p:nvSpPr>
        <p:spPr>
          <a:xfrm>
            <a:off x="685800" y="1597860"/>
            <a:ext cx="7771800" cy="11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457200" y="1203390"/>
            <a:ext cx="8229300" cy="298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160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160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160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160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160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160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160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1600"/>
              </a:spcBef>
              <a:spcAft>
                <a:spcPts val="160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Shape 20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Shape 26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body" idx="2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/>
          <p:nvPr/>
        </p:nvSpPr>
        <p:spPr>
          <a:xfrm rot="10800000" flipH="1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Shape 33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/>
          <p:nvPr/>
        </p:nvSpPr>
        <p:spPr>
          <a:xfrm rot="10800000" flipH="1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Shape 38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body" idx="1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Shape 47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subTitle" idx="1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/>
          <p:nvPr/>
        </p:nvSpPr>
        <p:spPr>
          <a:xfrm rot="10800000" flipH="1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Shape 54"/>
          <p:cNvSpPr/>
          <p:nvPr/>
        </p:nvSpPr>
        <p:spPr>
          <a:xfrm rot="10800000" flipH="1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body" idx="1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aterial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spcBef>
                <a:spcPts val="0"/>
              </a:spcBef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spcBef>
                <a:spcPts val="0"/>
              </a:spcBef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spcBef>
                <a:spcPts val="0"/>
              </a:spcBef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spcBef>
                <a:spcPts val="0"/>
              </a:spcBef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spcBef>
                <a:spcPts val="0"/>
              </a:spcBef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spcBef>
                <a:spcPts val="0"/>
              </a:spcBef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spcBef>
                <a:spcPts val="0"/>
              </a:spcBef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spcBef>
                <a:spcPts val="0"/>
              </a:spcBef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2.tiff"/><Relationship Id="rId4" Type="http://schemas.openxmlformats.org/officeDocument/2006/relationships/image" Target="../media/image11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4.tiff"/><Relationship Id="rId4" Type="http://schemas.openxmlformats.org/officeDocument/2006/relationships/image" Target="../media/image13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5.png"/><Relationship Id="rId4" Type="http://schemas.openxmlformats.org/officeDocument/2006/relationships/hyperlink" Target="http://lushprojects.com/circuitjs/circuitjs.html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1.tif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2.xml"/><Relationship Id="rId1" Type="http://schemas.openxmlformats.org/officeDocument/2006/relationships/video" Target="https://www.youtube.com/embed/NfcgA1axPLo?feature=oembed" TargetMode="External"/><Relationship Id="rId5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://www.ohmslawcalculator.com/voltage-divider-calculator" TargetMode="Externa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DBC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 txBox="1">
            <a:spLocks noGrp="1"/>
          </p:cNvSpPr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rgbClr val="FFFFFF"/>
                </a:solidFill>
              </a:rPr>
              <a:t>Voltage Dividers</a:t>
            </a:r>
            <a:endParaRPr sz="3600" dirty="0">
              <a:solidFill>
                <a:srgbClr val="FFFFFF"/>
              </a:solidFill>
            </a:endParaRPr>
          </a:p>
        </p:txBody>
      </p:sp>
      <p:sp>
        <p:nvSpPr>
          <p:cNvPr id="71" name="Shape 71"/>
          <p:cNvSpPr txBox="1">
            <a:spLocks noGrp="1"/>
          </p:cNvSpPr>
          <p:nvPr>
            <p:ph type="subTitle" idx="1"/>
          </p:nvPr>
        </p:nvSpPr>
        <p:spPr>
          <a:xfrm>
            <a:off x="461319" y="2796355"/>
            <a:ext cx="8078956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i="1" dirty="0">
                <a:solidFill>
                  <a:srgbClr val="EFEFEF"/>
                </a:solidFill>
              </a:rPr>
              <a:t>Pete Januarius – June 2019</a:t>
            </a:r>
            <a:endParaRPr sz="1200" i="1" dirty="0">
              <a:solidFill>
                <a:srgbClr val="EFEFEF"/>
              </a:solidFill>
            </a:endParaRPr>
          </a:p>
        </p:txBody>
      </p:sp>
      <p:pic>
        <p:nvPicPr>
          <p:cNvPr id="72" name="Shape 72" descr="CC Fin Rebrand_gdrive_Blue2_319x132px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9900" y="40700"/>
            <a:ext cx="1055525" cy="43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DBC"/>
        </a:soli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Shape 78" descr="CC Fin Rebrand_gdrive_Blue2_319x132px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9900" y="40700"/>
            <a:ext cx="1055525" cy="43677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4E7A030-BC39-6247-913F-B1B38A45B9B9}"/>
              </a:ext>
            </a:extLst>
          </p:cNvPr>
          <p:cNvSpPr txBox="1"/>
          <p:nvPr/>
        </p:nvSpPr>
        <p:spPr>
          <a:xfrm>
            <a:off x="2383740" y="347003"/>
            <a:ext cx="467628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Equation Simplifications 1</a:t>
            </a:r>
          </a:p>
          <a:p>
            <a:r>
              <a:rPr lang="en-US" i="1" dirty="0">
                <a:solidFill>
                  <a:schemeClr val="bg1"/>
                </a:solidFill>
              </a:rPr>
              <a:t>(for those who like math)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45B129D7-9DAA-C445-8C61-104FBE074971}"/>
              </a:ext>
            </a:extLst>
          </p:cNvPr>
          <p:cNvSpPr/>
          <p:nvPr/>
        </p:nvSpPr>
        <p:spPr>
          <a:xfrm>
            <a:off x="1367481" y="1243914"/>
            <a:ext cx="6755027" cy="342694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  <a:p>
            <a:pPr algn="ctr"/>
            <a:endParaRPr lang="en-US">
              <a:solidFill>
                <a:srgbClr val="C00000"/>
              </a:solidFill>
            </a:endParaRPr>
          </a:p>
          <a:p>
            <a:pPr algn="ctr"/>
            <a:endParaRPr lang="en-US">
              <a:solidFill>
                <a:srgbClr val="C00000"/>
              </a:solidFill>
            </a:endParaRPr>
          </a:p>
          <a:p>
            <a:pPr algn="ctr"/>
            <a:endParaRPr lang="en-US">
              <a:solidFill>
                <a:srgbClr val="C00000"/>
              </a:solidFill>
            </a:endParaRPr>
          </a:p>
          <a:p>
            <a:pPr algn="ctr"/>
            <a:r>
              <a:rPr lang="en-US">
                <a:solidFill>
                  <a:srgbClr val="C00000"/>
                </a:solidFill>
              </a:rPr>
              <a:t>If R</a:t>
            </a:r>
            <a:r>
              <a:rPr lang="en-US" baseline="-25000">
                <a:solidFill>
                  <a:srgbClr val="C00000"/>
                </a:solidFill>
              </a:rPr>
              <a:t>2</a:t>
            </a:r>
            <a:r>
              <a:rPr lang="en-US">
                <a:solidFill>
                  <a:srgbClr val="C00000"/>
                </a:solidFill>
              </a:rPr>
              <a:t> and R</a:t>
            </a:r>
            <a:r>
              <a:rPr lang="en-US" baseline="-25000">
                <a:solidFill>
                  <a:srgbClr val="C00000"/>
                </a:solidFill>
              </a:rPr>
              <a:t>1</a:t>
            </a:r>
            <a:r>
              <a:rPr lang="en-US">
                <a:solidFill>
                  <a:srgbClr val="C00000"/>
                </a:solidFill>
              </a:rPr>
              <a:t> are equal, then the output voltage is half that of the input.</a:t>
            </a:r>
          </a:p>
          <a:p>
            <a:pPr algn="ctr"/>
            <a:endParaRPr lang="en-US">
              <a:solidFill>
                <a:srgbClr val="C00000"/>
              </a:solidFill>
            </a:endParaRPr>
          </a:p>
          <a:p>
            <a:pPr algn="ctr"/>
            <a:r>
              <a:rPr lang="en-US">
                <a:solidFill>
                  <a:srgbClr val="C00000"/>
                </a:solidFill>
              </a:rPr>
              <a:t>This is true regardless of the resistors’ values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52C566-3C59-3B42-870C-5CA0027E0B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5956" y="1852106"/>
            <a:ext cx="5772087" cy="836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0613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DBC"/>
        </a:soli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Shape 78" descr="CC Fin Rebrand_gdrive_Blue2_319x132px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9900" y="40700"/>
            <a:ext cx="1055525" cy="43677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4E7A030-BC39-6247-913F-B1B38A45B9B9}"/>
              </a:ext>
            </a:extLst>
          </p:cNvPr>
          <p:cNvSpPr txBox="1"/>
          <p:nvPr/>
        </p:nvSpPr>
        <p:spPr>
          <a:xfrm>
            <a:off x="2383740" y="347003"/>
            <a:ext cx="467628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Equation Simplifications 2</a:t>
            </a:r>
          </a:p>
          <a:p>
            <a:r>
              <a:rPr lang="en-US" i="1" dirty="0">
                <a:solidFill>
                  <a:schemeClr val="bg1"/>
                </a:solidFill>
              </a:rPr>
              <a:t>(for those who like math)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19841D4A-835A-D14F-8B5C-CA205E72CAC7}"/>
              </a:ext>
            </a:extLst>
          </p:cNvPr>
          <p:cNvSpPr/>
          <p:nvPr/>
        </p:nvSpPr>
        <p:spPr>
          <a:xfrm>
            <a:off x="1367481" y="1243914"/>
            <a:ext cx="6755027" cy="342694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  <a:p>
            <a:pPr algn="ctr"/>
            <a:endParaRPr lang="en-US">
              <a:solidFill>
                <a:srgbClr val="C00000"/>
              </a:solidFill>
            </a:endParaRPr>
          </a:p>
          <a:p>
            <a:pPr algn="ctr"/>
            <a:endParaRPr lang="en-US">
              <a:solidFill>
                <a:srgbClr val="C00000"/>
              </a:solidFill>
            </a:endParaRPr>
          </a:p>
          <a:p>
            <a:pPr algn="ctr"/>
            <a:endParaRPr lang="en-US">
              <a:solidFill>
                <a:srgbClr val="C00000"/>
              </a:solidFill>
            </a:endParaRPr>
          </a:p>
          <a:p>
            <a:pPr algn="ctr"/>
            <a:r>
              <a:rPr lang="en-US">
                <a:solidFill>
                  <a:srgbClr val="C00000"/>
                </a:solidFill>
              </a:rPr>
              <a:t>If R</a:t>
            </a:r>
            <a:r>
              <a:rPr lang="en-US" baseline="-25000">
                <a:solidFill>
                  <a:srgbClr val="C00000"/>
                </a:solidFill>
              </a:rPr>
              <a:t>2</a:t>
            </a:r>
            <a:r>
              <a:rPr lang="en-US">
                <a:solidFill>
                  <a:srgbClr val="C00000"/>
                </a:solidFill>
              </a:rPr>
              <a:t> is much larger than R</a:t>
            </a:r>
            <a:r>
              <a:rPr lang="en-US" baseline="-25000">
                <a:solidFill>
                  <a:srgbClr val="C00000"/>
                </a:solidFill>
              </a:rPr>
              <a:t>1</a:t>
            </a:r>
            <a:r>
              <a:rPr lang="en-US">
                <a:solidFill>
                  <a:srgbClr val="C00000"/>
                </a:solidFill>
              </a:rPr>
              <a:t> then the output voltage will be very close to the input. There will be very little voltage acoss R</a:t>
            </a:r>
            <a:r>
              <a:rPr lang="en-US" baseline="-25000">
                <a:solidFill>
                  <a:srgbClr val="C00000"/>
                </a:solidFill>
              </a:rPr>
              <a:t>1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DA51E7D-8717-8A4F-99C1-8F19BF5512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5150" y="1913514"/>
            <a:ext cx="5693460" cy="876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823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DBC"/>
        </a:soli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Shape 78" descr="CC Fin Rebrand_gdrive_Blue2_319x132px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9900" y="40700"/>
            <a:ext cx="1055525" cy="43677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4E7A030-BC39-6247-913F-B1B38A45B9B9}"/>
              </a:ext>
            </a:extLst>
          </p:cNvPr>
          <p:cNvSpPr txBox="1"/>
          <p:nvPr/>
        </p:nvSpPr>
        <p:spPr>
          <a:xfrm>
            <a:off x="2383740" y="347003"/>
            <a:ext cx="467628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Equation Simplifications 3</a:t>
            </a:r>
          </a:p>
          <a:p>
            <a:r>
              <a:rPr lang="en-US" i="1" dirty="0">
                <a:solidFill>
                  <a:schemeClr val="bg1"/>
                </a:solidFill>
              </a:rPr>
              <a:t>(for those who like math)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5C5B4196-934E-AE4A-B1CE-A983D72F8EF9}"/>
              </a:ext>
            </a:extLst>
          </p:cNvPr>
          <p:cNvSpPr/>
          <p:nvPr/>
        </p:nvSpPr>
        <p:spPr>
          <a:xfrm>
            <a:off x="1367481" y="1243914"/>
            <a:ext cx="6755027" cy="342694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  <a:p>
            <a:pPr algn="ctr"/>
            <a:endParaRPr lang="en-US">
              <a:solidFill>
                <a:srgbClr val="C00000"/>
              </a:solidFill>
            </a:endParaRPr>
          </a:p>
          <a:p>
            <a:pPr algn="ctr"/>
            <a:endParaRPr lang="en-US">
              <a:solidFill>
                <a:srgbClr val="C00000"/>
              </a:solidFill>
            </a:endParaRPr>
          </a:p>
          <a:p>
            <a:pPr algn="ctr"/>
            <a:endParaRPr lang="en-US">
              <a:solidFill>
                <a:srgbClr val="C00000"/>
              </a:solidFill>
            </a:endParaRPr>
          </a:p>
          <a:p>
            <a:pPr algn="ctr"/>
            <a:r>
              <a:rPr lang="en-US">
                <a:solidFill>
                  <a:srgbClr val="C00000"/>
                </a:solidFill>
              </a:rPr>
              <a:t>If R</a:t>
            </a:r>
            <a:r>
              <a:rPr lang="en-US" baseline="-25000">
                <a:solidFill>
                  <a:srgbClr val="C00000"/>
                </a:solidFill>
              </a:rPr>
              <a:t>2</a:t>
            </a:r>
            <a:r>
              <a:rPr lang="en-US">
                <a:solidFill>
                  <a:srgbClr val="C00000"/>
                </a:solidFill>
              </a:rPr>
              <a:t> is much smaller than R</a:t>
            </a:r>
            <a:r>
              <a:rPr lang="en-US" baseline="-25000">
                <a:solidFill>
                  <a:srgbClr val="C00000"/>
                </a:solidFill>
              </a:rPr>
              <a:t>1</a:t>
            </a:r>
            <a:r>
              <a:rPr lang="en-US">
                <a:solidFill>
                  <a:srgbClr val="C00000"/>
                </a:solidFill>
              </a:rPr>
              <a:t> the output voltage will be tiny compared to the input. Most of the input voltage will be across R</a:t>
            </a:r>
            <a:r>
              <a:rPr lang="en-US" baseline="-25000">
                <a:solidFill>
                  <a:srgbClr val="C00000"/>
                </a:solidFill>
              </a:rPr>
              <a:t>1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FF3DC34-40E8-6442-8543-B607DA61CB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8312" y="1852106"/>
            <a:ext cx="5185891" cy="842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5581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DBC"/>
        </a:soli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Shape 78" descr="CC Fin Rebrand_gdrive_Blue2_319x132px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9900" y="40700"/>
            <a:ext cx="1055525" cy="43677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4E7A030-BC39-6247-913F-B1B38A45B9B9}"/>
              </a:ext>
            </a:extLst>
          </p:cNvPr>
          <p:cNvSpPr txBox="1"/>
          <p:nvPr/>
        </p:nvSpPr>
        <p:spPr>
          <a:xfrm>
            <a:off x="1714038" y="356461"/>
            <a:ext cx="56973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Applications of Voltage Dividers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C323A4-059A-5D45-9A04-730FEAAB5B61}"/>
              </a:ext>
            </a:extLst>
          </p:cNvPr>
          <p:cNvSpPr txBox="1"/>
          <p:nvPr/>
        </p:nvSpPr>
        <p:spPr>
          <a:xfrm>
            <a:off x="372298" y="1194097"/>
            <a:ext cx="20505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>
                <a:solidFill>
                  <a:schemeClr val="bg1"/>
                </a:solidFill>
              </a:rPr>
              <a:t>Potentiometers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DFC14D-6431-834B-ACF2-775048DB2F66}"/>
              </a:ext>
            </a:extLst>
          </p:cNvPr>
          <p:cNvSpPr txBox="1"/>
          <p:nvPr/>
        </p:nvSpPr>
        <p:spPr>
          <a:xfrm>
            <a:off x="477796" y="1664043"/>
            <a:ext cx="2512540" cy="116955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/>
              <a:t>A potentiometer is a variable resistor which can be used to create and adjustable voltage divider. You see them every day!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B8A7EF-EF81-1F4C-8D55-10B1A5E226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6340" y="1445769"/>
            <a:ext cx="2231319" cy="28424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D077E1-5DE9-FE4C-B5B5-0506940073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58123" y="1517968"/>
            <a:ext cx="3508081" cy="146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3536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DBC"/>
        </a:soli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Shape 78" descr="CC Fin Rebrand_gdrive_Blue2_319x132px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9900" y="40700"/>
            <a:ext cx="1055525" cy="43677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4E7A030-BC39-6247-913F-B1B38A45B9B9}"/>
              </a:ext>
            </a:extLst>
          </p:cNvPr>
          <p:cNvSpPr txBox="1"/>
          <p:nvPr/>
        </p:nvSpPr>
        <p:spPr>
          <a:xfrm>
            <a:off x="2382938" y="259087"/>
            <a:ext cx="45977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How Potentiometers work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12B0903-C93D-9349-9776-0FEA31CCD148}"/>
              </a:ext>
            </a:extLst>
          </p:cNvPr>
          <p:cNvSpPr/>
          <p:nvPr/>
        </p:nvSpPr>
        <p:spPr>
          <a:xfrm>
            <a:off x="313038" y="1037967"/>
            <a:ext cx="3995352" cy="336927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A0D3582-BF6E-0445-A312-07C92341DE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879" y="1668177"/>
            <a:ext cx="3081670" cy="2108855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DCEA9B37-F9FA-F94F-824A-402B0D24E08D}"/>
              </a:ext>
            </a:extLst>
          </p:cNvPr>
          <p:cNvSpPr/>
          <p:nvPr/>
        </p:nvSpPr>
        <p:spPr>
          <a:xfrm>
            <a:off x="4835612" y="1037966"/>
            <a:ext cx="3995352" cy="336927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730ADD-FAF5-0746-87AF-A929DF9998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1965" y="1353071"/>
            <a:ext cx="2882645" cy="273906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3BF5682-DE00-3842-8E3A-8BD1B5093F53}"/>
              </a:ext>
            </a:extLst>
          </p:cNvPr>
          <p:cNvSpPr txBox="1"/>
          <p:nvPr/>
        </p:nvSpPr>
        <p:spPr>
          <a:xfrm>
            <a:off x="2072757" y="4652003"/>
            <a:ext cx="5218095" cy="30777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/>
              <a:t>The ‘wiper’ divides the resistor into two, therefore changing V</a:t>
            </a:r>
            <a:r>
              <a:rPr lang="en-US" baseline="-25000"/>
              <a:t>out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008E0A8-E9B4-0448-B33F-2B241EEC45BE}"/>
              </a:ext>
            </a:extLst>
          </p:cNvPr>
          <p:cNvCxnSpPr>
            <a:endCxn id="2" idx="2"/>
          </p:cNvCxnSpPr>
          <p:nvPr/>
        </p:nvCxnSpPr>
        <p:spPr>
          <a:xfrm flipH="1" flipV="1">
            <a:off x="2310714" y="3777032"/>
            <a:ext cx="350108" cy="87497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5816A39-F983-D84E-ABAD-D1CF7379AFF2}"/>
              </a:ext>
            </a:extLst>
          </p:cNvPr>
          <p:cNvCxnSpPr/>
          <p:nvPr/>
        </p:nvCxnSpPr>
        <p:spPr>
          <a:xfrm flipV="1">
            <a:off x="2669059" y="3566984"/>
            <a:ext cx="4250725" cy="108501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6800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DBC"/>
        </a:soli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Shape 78" descr="CC Fin Rebrand_gdrive_Blue2_319x132px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9900" y="40700"/>
            <a:ext cx="1055525" cy="43677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4E7A030-BC39-6247-913F-B1B38A45B9B9}"/>
              </a:ext>
            </a:extLst>
          </p:cNvPr>
          <p:cNvSpPr txBox="1"/>
          <p:nvPr/>
        </p:nvSpPr>
        <p:spPr>
          <a:xfrm>
            <a:off x="1700897" y="259087"/>
            <a:ext cx="56172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Activity: Build a Voltage Divider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E9D6CA1-3BD9-6A4C-A58E-7FD1B9C498CA}"/>
              </a:ext>
            </a:extLst>
          </p:cNvPr>
          <p:cNvSpPr txBox="1"/>
          <p:nvPr/>
        </p:nvSpPr>
        <p:spPr>
          <a:xfrm>
            <a:off x="1700897" y="782307"/>
            <a:ext cx="25731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chemeClr val="bg1"/>
                </a:solidFill>
              </a:rPr>
              <a:t>Project 1: Using a Simulator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1C9617-C4FF-8C4F-89DB-8FF3F1B87656}"/>
              </a:ext>
            </a:extLst>
          </p:cNvPr>
          <p:cNvSpPr txBox="1"/>
          <p:nvPr/>
        </p:nvSpPr>
        <p:spPr>
          <a:xfrm>
            <a:off x="1861751" y="1392195"/>
            <a:ext cx="4145687" cy="30777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/>
              <a:t>Goto: </a:t>
            </a:r>
            <a:r>
              <a:rPr lang="en-AU">
                <a:hlinkClick r:id="rId4"/>
              </a:rPr>
              <a:t>http://lushprojects.com/circuitjs/circuitjs.html</a:t>
            </a:r>
            <a:endParaRPr lang="en-US"/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41C09E74-6F05-C648-B266-B8E916BD20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61750" y="1948528"/>
            <a:ext cx="4145687" cy="2990001"/>
          </a:xfrm>
          <a:prstGeom prst="rect">
            <a:avLst/>
          </a:prstGeom>
        </p:spPr>
      </p:pic>
      <p:sp>
        <p:nvSpPr>
          <p:cNvPr id="13" name="Rounded Rectangular Callout 12">
            <a:extLst>
              <a:ext uri="{FF2B5EF4-FFF2-40B4-BE49-F238E27FC236}">
                <a16:creationId xmlns:a16="http://schemas.microsoft.com/office/drawing/2014/main" id="{98746D62-FC5D-624F-A332-53364D874B67}"/>
              </a:ext>
            </a:extLst>
          </p:cNvPr>
          <p:cNvSpPr/>
          <p:nvPr/>
        </p:nvSpPr>
        <p:spPr>
          <a:xfrm>
            <a:off x="6697362" y="3476369"/>
            <a:ext cx="1548714" cy="807308"/>
          </a:xfrm>
          <a:prstGeom prst="wedgeRoundRectCallout">
            <a:avLst>
              <a:gd name="adj1" fmla="val -196365"/>
              <a:gd name="adj2" fmla="val 83929"/>
              <a:gd name="adj3" fmla="val 16667"/>
            </a:avLst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Choose ‘Blank Circuit’</a:t>
            </a:r>
          </a:p>
        </p:txBody>
      </p:sp>
    </p:spTree>
    <p:extLst>
      <p:ext uri="{BB962C8B-B14F-4D97-AF65-F5344CB8AC3E}">
        <p14:creationId xmlns:p14="http://schemas.microsoft.com/office/powerpoint/2010/main" val="34236661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DBC"/>
        </a:soli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Shape 78" descr="CC Fin Rebrand_gdrive_Blue2_319x132px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9900" y="40700"/>
            <a:ext cx="1055525" cy="43677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4E7A030-BC39-6247-913F-B1B38A45B9B9}"/>
              </a:ext>
            </a:extLst>
          </p:cNvPr>
          <p:cNvSpPr txBox="1"/>
          <p:nvPr/>
        </p:nvSpPr>
        <p:spPr>
          <a:xfrm>
            <a:off x="1700897" y="259087"/>
            <a:ext cx="56172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Activity: Build a Voltage Divider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7DDBE35E-FFDD-0D44-BDDE-A628DDD952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416" y="1072292"/>
            <a:ext cx="4122886" cy="28073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CC2DD3A-04C2-A042-8188-7A58617776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6930" y="1071228"/>
            <a:ext cx="3838832" cy="2806275"/>
          </a:xfrm>
          <a:prstGeom prst="rect">
            <a:avLst/>
          </a:prstGeom>
        </p:spPr>
      </p:pic>
      <p:sp>
        <p:nvSpPr>
          <p:cNvPr id="15" name="Rounded Rectangular Callout 14">
            <a:extLst>
              <a:ext uri="{FF2B5EF4-FFF2-40B4-BE49-F238E27FC236}">
                <a16:creationId xmlns:a16="http://schemas.microsoft.com/office/drawing/2014/main" id="{A42C95A3-FB90-7B4D-9C3F-1305AF1A9B4F}"/>
              </a:ext>
            </a:extLst>
          </p:cNvPr>
          <p:cNvSpPr/>
          <p:nvPr/>
        </p:nvSpPr>
        <p:spPr>
          <a:xfrm>
            <a:off x="3130378" y="4193059"/>
            <a:ext cx="2347784" cy="700217"/>
          </a:xfrm>
          <a:prstGeom prst="wedgeRoundRectCallout">
            <a:avLst>
              <a:gd name="adj1" fmla="val 14254"/>
              <a:gd name="adj2" fmla="val -384558"/>
              <a:gd name="adj3" fmla="val 16667"/>
            </a:avLst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Add the voltage source (battery) and draw it on.</a:t>
            </a:r>
          </a:p>
        </p:txBody>
      </p:sp>
    </p:spTree>
    <p:extLst>
      <p:ext uri="{BB962C8B-B14F-4D97-AF65-F5344CB8AC3E}">
        <p14:creationId xmlns:p14="http://schemas.microsoft.com/office/powerpoint/2010/main" val="20920485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DBC"/>
        </a:soli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Shape 78" descr="CC Fin Rebrand_gdrive_Blue2_319x132px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9900" y="40700"/>
            <a:ext cx="1055525" cy="43677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4E7A030-BC39-6247-913F-B1B38A45B9B9}"/>
              </a:ext>
            </a:extLst>
          </p:cNvPr>
          <p:cNvSpPr txBox="1"/>
          <p:nvPr/>
        </p:nvSpPr>
        <p:spPr>
          <a:xfrm>
            <a:off x="1700897" y="259087"/>
            <a:ext cx="56172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Activity: Build a Voltage Divider</a:t>
            </a:r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9FB09E67-63B5-1D41-B9BA-649CADA5B2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634" y="1139802"/>
            <a:ext cx="3693778" cy="285157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AD80FDE-E79D-7148-B6A6-34B9DF4FFB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64359" y="1145558"/>
            <a:ext cx="3693778" cy="2852384"/>
          </a:xfrm>
          <a:prstGeom prst="rect">
            <a:avLst/>
          </a:prstGeom>
        </p:spPr>
      </p:pic>
      <p:sp>
        <p:nvSpPr>
          <p:cNvPr id="13" name="Rounded Rectangular Callout 12">
            <a:extLst>
              <a:ext uri="{FF2B5EF4-FFF2-40B4-BE49-F238E27FC236}">
                <a16:creationId xmlns:a16="http://schemas.microsoft.com/office/drawing/2014/main" id="{98746D62-FC5D-624F-A332-53364D874B67}"/>
              </a:ext>
            </a:extLst>
          </p:cNvPr>
          <p:cNvSpPr/>
          <p:nvPr/>
        </p:nvSpPr>
        <p:spPr>
          <a:xfrm>
            <a:off x="4303092" y="4077105"/>
            <a:ext cx="1548714" cy="807308"/>
          </a:xfrm>
          <a:prstGeom prst="wedgeRoundRectCallout">
            <a:avLst>
              <a:gd name="adj1" fmla="val -137855"/>
              <a:gd name="adj2" fmla="val -375255"/>
              <a:gd name="adj3" fmla="val 16667"/>
            </a:avLst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Add connector wires to battery</a:t>
            </a:r>
          </a:p>
        </p:txBody>
      </p:sp>
    </p:spTree>
    <p:extLst>
      <p:ext uri="{BB962C8B-B14F-4D97-AF65-F5344CB8AC3E}">
        <p14:creationId xmlns:p14="http://schemas.microsoft.com/office/powerpoint/2010/main" val="5145124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DBC"/>
        </a:soli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Shape 78" descr="CC Fin Rebrand_gdrive_Blue2_319x132px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9900" y="40700"/>
            <a:ext cx="1055525" cy="43677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4E7A030-BC39-6247-913F-B1B38A45B9B9}"/>
              </a:ext>
            </a:extLst>
          </p:cNvPr>
          <p:cNvSpPr txBox="1"/>
          <p:nvPr/>
        </p:nvSpPr>
        <p:spPr>
          <a:xfrm>
            <a:off x="1700897" y="259087"/>
            <a:ext cx="56172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Activity: Build a Voltage Divider</a:t>
            </a:r>
          </a:p>
        </p:txBody>
      </p:sp>
      <p:pic>
        <p:nvPicPr>
          <p:cNvPr id="5" name="Picture 4" descr="A picture containing object&#10;&#10;Description automatically generated">
            <a:extLst>
              <a:ext uri="{FF2B5EF4-FFF2-40B4-BE49-F238E27FC236}">
                <a16:creationId xmlns:a16="http://schemas.microsoft.com/office/drawing/2014/main" id="{6B3FB5E5-F410-5945-9B12-F1A4C17162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9417" y="864764"/>
            <a:ext cx="2553730" cy="2054373"/>
          </a:xfrm>
          <a:prstGeom prst="rect">
            <a:avLst/>
          </a:prstGeom>
        </p:spPr>
      </p:pic>
      <p:pic>
        <p:nvPicPr>
          <p:cNvPr id="7" name="Picture 6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D30623D7-89BD-7C4E-A8F0-CB1907339B3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086"/>
          <a:stretch/>
        </p:blipFill>
        <p:spPr>
          <a:xfrm>
            <a:off x="4707531" y="864764"/>
            <a:ext cx="2929819" cy="2054373"/>
          </a:xfrm>
          <a:prstGeom prst="rect">
            <a:avLst/>
          </a:prstGeom>
        </p:spPr>
      </p:pic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C80BC651-460C-3543-974B-EFDB5119A6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19417" y="3034546"/>
            <a:ext cx="2680987" cy="1984353"/>
          </a:xfrm>
          <a:prstGeom prst="rect">
            <a:avLst/>
          </a:prstGeom>
        </p:spPr>
      </p:pic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13CA50F2-C8FA-844F-9AA5-38E6312A1B5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07531" y="3034547"/>
            <a:ext cx="2508816" cy="1990466"/>
          </a:xfrm>
          <a:prstGeom prst="rect">
            <a:avLst/>
          </a:prstGeom>
        </p:spPr>
      </p:pic>
      <p:sp>
        <p:nvSpPr>
          <p:cNvPr id="13" name="Rounded Rectangular Callout 12">
            <a:extLst>
              <a:ext uri="{FF2B5EF4-FFF2-40B4-BE49-F238E27FC236}">
                <a16:creationId xmlns:a16="http://schemas.microsoft.com/office/drawing/2014/main" id="{98746D62-FC5D-624F-A332-53364D874B67}"/>
              </a:ext>
            </a:extLst>
          </p:cNvPr>
          <p:cNvSpPr/>
          <p:nvPr/>
        </p:nvSpPr>
        <p:spPr>
          <a:xfrm>
            <a:off x="7397579" y="3219414"/>
            <a:ext cx="1548714" cy="807308"/>
          </a:xfrm>
          <a:prstGeom prst="wedgeRoundRectCallout">
            <a:avLst>
              <a:gd name="adj1" fmla="val -68174"/>
              <a:gd name="adj2" fmla="val -174234"/>
              <a:gd name="adj3" fmla="val 16667"/>
            </a:avLst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Add some numbers</a:t>
            </a:r>
          </a:p>
        </p:txBody>
      </p:sp>
    </p:spTree>
    <p:extLst>
      <p:ext uri="{BB962C8B-B14F-4D97-AF65-F5344CB8AC3E}">
        <p14:creationId xmlns:p14="http://schemas.microsoft.com/office/powerpoint/2010/main" val="29970293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DBC"/>
        </a:soli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Shape 78" descr="CC Fin Rebrand_gdrive_Blue2_319x132px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9900" y="40700"/>
            <a:ext cx="1055525" cy="43677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4E7A030-BC39-6247-913F-B1B38A45B9B9}"/>
              </a:ext>
            </a:extLst>
          </p:cNvPr>
          <p:cNvSpPr txBox="1"/>
          <p:nvPr/>
        </p:nvSpPr>
        <p:spPr>
          <a:xfrm>
            <a:off x="1700897" y="259087"/>
            <a:ext cx="56172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Activity: Build a Voltage Divider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0A04B8-E22A-DA46-9D60-8EF412BB95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3106" y="867696"/>
            <a:ext cx="2802734" cy="1921542"/>
          </a:xfrm>
          <a:prstGeom prst="rect">
            <a:avLst/>
          </a:prstGeom>
        </p:spPr>
      </p:pic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E81F1A04-AE49-B148-BD0E-46292DD1264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0174"/>
          <a:stretch/>
        </p:blipFill>
        <p:spPr>
          <a:xfrm>
            <a:off x="4918282" y="876466"/>
            <a:ext cx="2837964" cy="1921542"/>
          </a:xfrm>
          <a:prstGeom prst="rect">
            <a:avLst/>
          </a:prstGeom>
        </p:spPr>
      </p:pic>
      <p:pic>
        <p:nvPicPr>
          <p:cNvPr id="8" name="Picture 7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906AD149-EB9A-7949-810B-4765A6ACD4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91282" y="2907957"/>
            <a:ext cx="2824558" cy="1875059"/>
          </a:xfrm>
          <a:prstGeom prst="rect">
            <a:avLst/>
          </a:prstGeom>
        </p:spPr>
      </p:pic>
      <p:pic>
        <p:nvPicPr>
          <p:cNvPr id="16" name="Picture 15" descr="A screenshot of a cell phone&#10;&#10;Description automatically generated">
            <a:extLst>
              <a:ext uri="{FF2B5EF4-FFF2-40B4-BE49-F238E27FC236}">
                <a16:creationId xmlns:a16="http://schemas.microsoft.com/office/drawing/2014/main" id="{B4B8C6EC-4C38-0844-A7B3-6BC60EFAE2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11063" y="2907957"/>
            <a:ext cx="856475" cy="1359077"/>
          </a:xfrm>
          <a:prstGeom prst="rect">
            <a:avLst/>
          </a:prstGeom>
        </p:spPr>
      </p:pic>
      <p:sp>
        <p:nvSpPr>
          <p:cNvPr id="14" name="Rounded Rectangular Callout 13">
            <a:extLst>
              <a:ext uri="{FF2B5EF4-FFF2-40B4-BE49-F238E27FC236}">
                <a16:creationId xmlns:a16="http://schemas.microsoft.com/office/drawing/2014/main" id="{9D700214-8CE1-1A45-AA1B-E07D8287B747}"/>
              </a:ext>
            </a:extLst>
          </p:cNvPr>
          <p:cNvSpPr/>
          <p:nvPr/>
        </p:nvSpPr>
        <p:spPr>
          <a:xfrm>
            <a:off x="6167266" y="3446733"/>
            <a:ext cx="1812634" cy="436775"/>
          </a:xfrm>
          <a:prstGeom prst="wedgeRoundRectCallout">
            <a:avLst>
              <a:gd name="adj1" fmla="val -88733"/>
              <a:gd name="adj2" fmla="val -149057"/>
              <a:gd name="adj3" fmla="val 16667"/>
            </a:avLst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Run the simulation</a:t>
            </a:r>
          </a:p>
        </p:txBody>
      </p:sp>
    </p:spTree>
    <p:extLst>
      <p:ext uri="{BB962C8B-B14F-4D97-AF65-F5344CB8AC3E}">
        <p14:creationId xmlns:p14="http://schemas.microsoft.com/office/powerpoint/2010/main" val="4667850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DBC"/>
        </a:soli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Shape 78" descr="CC Fin Rebrand_gdrive_Blue2_319x132px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9900" y="40700"/>
            <a:ext cx="1055525" cy="43677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6E1741E-EEBF-C443-A304-D10B235EEDFF}"/>
              </a:ext>
            </a:extLst>
          </p:cNvPr>
          <p:cNvSpPr txBox="1"/>
          <p:nvPr/>
        </p:nvSpPr>
        <p:spPr>
          <a:xfrm>
            <a:off x="1297333" y="1169496"/>
            <a:ext cx="11833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Goals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3B0888-E447-0C4E-B6E5-62F5D930694F}"/>
              </a:ext>
            </a:extLst>
          </p:cNvPr>
          <p:cNvSpPr txBox="1"/>
          <p:nvPr/>
        </p:nvSpPr>
        <p:spPr>
          <a:xfrm>
            <a:off x="1297333" y="1911368"/>
            <a:ext cx="308961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bg1"/>
              </a:buClr>
              <a:buFont typeface="+mj-lt"/>
              <a:buAutoNum type="arabicPeriod"/>
            </a:pPr>
            <a:r>
              <a:rPr lang="en-US" sz="1800" dirty="0">
                <a:solidFill>
                  <a:schemeClr val="bg1"/>
                </a:solidFill>
              </a:rPr>
              <a:t>Understand what a voltage divider is</a:t>
            </a:r>
          </a:p>
          <a:p>
            <a:pPr marL="342900" indent="-342900">
              <a:buClr>
                <a:schemeClr val="bg1"/>
              </a:buClr>
              <a:buFont typeface="+mj-lt"/>
              <a:buAutoNum type="arabicPeriod"/>
            </a:pPr>
            <a:r>
              <a:rPr lang="en-US" sz="1800" dirty="0">
                <a:solidFill>
                  <a:schemeClr val="bg1"/>
                </a:solidFill>
              </a:rPr>
              <a:t>Discover applications of a voltage divider</a:t>
            </a:r>
          </a:p>
          <a:p>
            <a:pPr marL="342900" indent="-342900">
              <a:buClr>
                <a:schemeClr val="bg1"/>
              </a:buClr>
              <a:buFont typeface="+mj-lt"/>
              <a:buAutoNum type="arabicPeriod"/>
            </a:pPr>
            <a:r>
              <a:rPr lang="en-US" sz="1800" dirty="0">
                <a:solidFill>
                  <a:schemeClr val="bg1"/>
                </a:solidFill>
              </a:rPr>
              <a:t>Build a voltage divider on a simulator</a:t>
            </a:r>
          </a:p>
          <a:p>
            <a:pPr marL="342900" indent="-342900">
              <a:buClr>
                <a:schemeClr val="bg1"/>
              </a:buClr>
              <a:buFont typeface="+mj-lt"/>
              <a:buAutoNum type="arabicPeriod"/>
            </a:pPr>
            <a:r>
              <a:rPr lang="en-US" sz="1800" dirty="0">
                <a:solidFill>
                  <a:schemeClr val="bg1"/>
                </a:solidFill>
              </a:rPr>
              <a:t>Build a voltage divider on a breadboard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F87507-D2E6-5346-90D0-D1DDDCBCD8F3}"/>
              </a:ext>
            </a:extLst>
          </p:cNvPr>
          <p:cNvSpPr txBox="1"/>
          <p:nvPr/>
        </p:nvSpPr>
        <p:spPr>
          <a:xfrm>
            <a:off x="5381112" y="1163745"/>
            <a:ext cx="30027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Success Criteria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83B4EF-701E-2B40-BE74-F5974F8E099B}"/>
              </a:ext>
            </a:extLst>
          </p:cNvPr>
          <p:cNvSpPr txBox="1"/>
          <p:nvPr/>
        </p:nvSpPr>
        <p:spPr>
          <a:xfrm>
            <a:off x="5415298" y="1911367"/>
            <a:ext cx="253041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bg1"/>
              </a:buClr>
              <a:buFont typeface="+mj-lt"/>
              <a:buAutoNum type="arabicPeriod"/>
            </a:pPr>
            <a:r>
              <a:rPr lang="en-US" sz="1800" dirty="0">
                <a:solidFill>
                  <a:schemeClr val="bg1"/>
                </a:solidFill>
              </a:rPr>
              <a:t>Explain what a voltage divider is used for</a:t>
            </a:r>
          </a:p>
          <a:p>
            <a:pPr marL="342900" indent="-342900">
              <a:buClr>
                <a:schemeClr val="bg1"/>
              </a:buClr>
              <a:buFont typeface="+mj-lt"/>
              <a:buAutoNum type="arabicPeriod"/>
            </a:pPr>
            <a:r>
              <a:rPr lang="en-US" sz="1800" dirty="0">
                <a:solidFill>
                  <a:schemeClr val="bg1"/>
                </a:solidFill>
              </a:rPr>
              <a:t>Understand how a voltage divider circuit works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DBC"/>
        </a:soli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Shape 78" descr="CC Fin Rebrand_gdrive_Blue2_319x132px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9900" y="40700"/>
            <a:ext cx="1055525" cy="43677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4E7A030-BC39-6247-913F-B1B38A45B9B9}"/>
              </a:ext>
            </a:extLst>
          </p:cNvPr>
          <p:cNvSpPr txBox="1"/>
          <p:nvPr/>
        </p:nvSpPr>
        <p:spPr>
          <a:xfrm>
            <a:off x="1700897" y="259087"/>
            <a:ext cx="56172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Activity: Build a Voltage Divider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FA4FB13D-0706-F240-90B3-DAFC2CCC62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0567" y="1146256"/>
            <a:ext cx="2824558" cy="1873596"/>
          </a:xfrm>
          <a:prstGeom prst="rect">
            <a:avLst/>
          </a:prstGeom>
        </p:spPr>
      </p:pic>
      <p:pic>
        <p:nvPicPr>
          <p:cNvPr id="6" name="Picture 5" descr="A screen shot of a computer&#10;&#10;Description automatically generated">
            <a:extLst>
              <a:ext uri="{FF2B5EF4-FFF2-40B4-BE49-F238E27FC236}">
                <a16:creationId xmlns:a16="http://schemas.microsoft.com/office/drawing/2014/main" id="{7437D9A2-1194-5546-B3D8-C85A691E1A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83049" y="1144793"/>
            <a:ext cx="4509374" cy="2932670"/>
          </a:xfrm>
          <a:prstGeom prst="rect">
            <a:avLst/>
          </a:prstGeom>
        </p:spPr>
      </p:pic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1CFF9239-F1F1-3949-B522-783FF3C5F7C6}"/>
              </a:ext>
            </a:extLst>
          </p:cNvPr>
          <p:cNvSpPr/>
          <p:nvPr/>
        </p:nvSpPr>
        <p:spPr>
          <a:xfrm>
            <a:off x="2689673" y="3385484"/>
            <a:ext cx="1404532" cy="1066651"/>
          </a:xfrm>
          <a:prstGeom prst="wedgeRoundRectCallout">
            <a:avLst>
              <a:gd name="adj1" fmla="val -60265"/>
              <a:gd name="adj2" fmla="val -188428"/>
              <a:gd name="adj3" fmla="val 16667"/>
            </a:avLst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Add labels for voltages</a:t>
            </a:r>
          </a:p>
        </p:txBody>
      </p:sp>
    </p:spTree>
    <p:extLst>
      <p:ext uri="{BB962C8B-B14F-4D97-AF65-F5344CB8AC3E}">
        <p14:creationId xmlns:p14="http://schemas.microsoft.com/office/powerpoint/2010/main" val="3406524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DBC"/>
        </a:soli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Shape 78" descr="CC Fin Rebrand_gdrive_Blue2_319x132px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9900" y="40700"/>
            <a:ext cx="1055525" cy="43677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4E7A030-BC39-6247-913F-B1B38A45B9B9}"/>
              </a:ext>
            </a:extLst>
          </p:cNvPr>
          <p:cNvSpPr txBox="1"/>
          <p:nvPr/>
        </p:nvSpPr>
        <p:spPr>
          <a:xfrm>
            <a:off x="1700897" y="259087"/>
            <a:ext cx="56172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Activity: Build a Voltage Divider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E9D6CA1-3BD9-6A4C-A58E-7FD1B9C498CA}"/>
              </a:ext>
            </a:extLst>
          </p:cNvPr>
          <p:cNvSpPr txBox="1"/>
          <p:nvPr/>
        </p:nvSpPr>
        <p:spPr>
          <a:xfrm>
            <a:off x="1700897" y="782307"/>
            <a:ext cx="27510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chemeClr val="bg1"/>
                </a:solidFill>
              </a:rPr>
              <a:t>Project 2: Using a Breadboard</a:t>
            </a:r>
          </a:p>
        </p:txBody>
      </p:sp>
      <p:pic>
        <p:nvPicPr>
          <p:cNvPr id="4" name="Picture 3" descr="A circuit board&#10;&#10;Description automatically generated">
            <a:extLst>
              <a:ext uri="{FF2B5EF4-FFF2-40B4-BE49-F238E27FC236}">
                <a16:creationId xmlns:a16="http://schemas.microsoft.com/office/drawing/2014/main" id="{CA5B714C-1898-BB4E-81D8-2D7564B2B4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8576" y="1206406"/>
            <a:ext cx="6746789" cy="35712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770D98D-8DE2-3246-810D-2C737EB636F9}"/>
              </a:ext>
            </a:extLst>
          </p:cNvPr>
          <p:cNvSpPr txBox="1"/>
          <p:nvPr/>
        </p:nvSpPr>
        <p:spPr>
          <a:xfrm>
            <a:off x="1078576" y="1305527"/>
            <a:ext cx="25506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https://youtu.be/L321aqTvrLQ</a:t>
            </a:r>
          </a:p>
        </p:txBody>
      </p:sp>
    </p:spTree>
    <p:extLst>
      <p:ext uri="{BB962C8B-B14F-4D97-AF65-F5344CB8AC3E}">
        <p14:creationId xmlns:p14="http://schemas.microsoft.com/office/powerpoint/2010/main" val="13934398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DBC"/>
        </a:soli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Shape 78" descr="CC Fin Rebrand_gdrive_Blue2_319x132px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9900" y="40700"/>
            <a:ext cx="1055525" cy="43677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6C6506C-063E-9541-9AF7-9AEF1F1D33C9}"/>
              </a:ext>
            </a:extLst>
          </p:cNvPr>
          <p:cNvSpPr txBox="1"/>
          <p:nvPr/>
        </p:nvSpPr>
        <p:spPr>
          <a:xfrm>
            <a:off x="3561146" y="259087"/>
            <a:ext cx="20217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Homework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7F8022-6AE8-7D4D-86DE-AA3CA520310D}"/>
              </a:ext>
            </a:extLst>
          </p:cNvPr>
          <p:cNvSpPr txBox="1"/>
          <p:nvPr/>
        </p:nvSpPr>
        <p:spPr>
          <a:xfrm>
            <a:off x="1577429" y="897433"/>
            <a:ext cx="5989140" cy="30777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/>
              <a:t>Watch: Reading DC Voltage with Arduino - https://youtu.be/TbLdAQpE4jE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4AA6DE-3ACC-524F-BD50-35FEE94539B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6722" b="14505"/>
          <a:stretch/>
        </p:blipFill>
        <p:spPr>
          <a:xfrm>
            <a:off x="1103720" y="1672282"/>
            <a:ext cx="4226161" cy="243016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B30132B-A7F4-184E-9905-0E0F67579AF1}"/>
              </a:ext>
            </a:extLst>
          </p:cNvPr>
          <p:cNvSpPr txBox="1"/>
          <p:nvPr/>
        </p:nvSpPr>
        <p:spPr>
          <a:xfrm>
            <a:off x="5519466" y="1729947"/>
            <a:ext cx="2232454" cy="138499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/>
              <a:t>The project on the left is purely there to inspire you! it is not what you will be building – although you certainly could if you wanted to!</a:t>
            </a:r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A3B39F6F-5424-4548-9B05-9657DB6A6035}"/>
              </a:ext>
            </a:extLst>
          </p:cNvPr>
          <p:cNvSpPr/>
          <p:nvPr/>
        </p:nvSpPr>
        <p:spPr>
          <a:xfrm>
            <a:off x="799070" y="4333103"/>
            <a:ext cx="1845276" cy="477794"/>
          </a:xfrm>
          <a:prstGeom prst="wedgeRoundRectCallout">
            <a:avLst>
              <a:gd name="adj1" fmla="val -22172"/>
              <a:gd name="adj2" fmla="val -318535"/>
              <a:gd name="adj3" fmla="val 16667"/>
            </a:avLst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Potentiometer</a:t>
            </a:r>
          </a:p>
        </p:txBody>
      </p:sp>
    </p:spTree>
    <p:extLst>
      <p:ext uri="{BB962C8B-B14F-4D97-AF65-F5344CB8AC3E}">
        <p14:creationId xmlns:p14="http://schemas.microsoft.com/office/powerpoint/2010/main" val="9777817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DBC"/>
        </a:soli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Shape 78" descr="CC Fin Rebrand_gdrive_Blue2_319x132px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9900" y="40700"/>
            <a:ext cx="1055525" cy="43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6A99E23D-83DB-2544-B5F5-9223B92C9F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2000" y="31750"/>
            <a:ext cx="50800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1362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DBC"/>
        </a:soli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Shape 78" descr="CC Fin Rebrand_gdrive_Blue2_319x132px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9900" y="40700"/>
            <a:ext cx="1055525" cy="43677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4E7A030-BC39-6247-913F-B1B38A45B9B9}"/>
              </a:ext>
            </a:extLst>
          </p:cNvPr>
          <p:cNvSpPr txBox="1"/>
          <p:nvPr/>
        </p:nvSpPr>
        <p:spPr>
          <a:xfrm>
            <a:off x="1851411" y="363353"/>
            <a:ext cx="46971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What is a Voltage Divider?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41B7388-261F-4649-8BCF-AC1C17BA601E}"/>
              </a:ext>
            </a:extLst>
          </p:cNvPr>
          <p:cNvSpPr txBox="1"/>
          <p:nvPr/>
        </p:nvSpPr>
        <p:spPr>
          <a:xfrm>
            <a:off x="1061262" y="1581598"/>
            <a:ext cx="3138709" cy="267765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AU"/>
              <a:t>A </a:t>
            </a:r>
            <a:r>
              <a:rPr lang="en-AU" b="1"/>
              <a:t>voltage divider</a:t>
            </a:r>
            <a:r>
              <a:rPr lang="en-AU"/>
              <a:t> is a simple circuit which turns a large voltage into a smaller one.</a:t>
            </a:r>
          </a:p>
          <a:p>
            <a:endParaRPr lang="en-AU"/>
          </a:p>
          <a:p>
            <a:r>
              <a:rPr lang="en-AU"/>
              <a:t>Using just two series resistors and an input voltage, we can create an output voltage that is a fraction of the input.</a:t>
            </a:r>
          </a:p>
          <a:p>
            <a:endParaRPr lang="en-AU"/>
          </a:p>
          <a:p>
            <a:r>
              <a:rPr lang="en-AU"/>
              <a:t>Voltage dividers appear everywhere in electronics and are important to know about.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BA87113-BFB2-F345-A326-2748BCCA80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4030" y="1076710"/>
            <a:ext cx="3138708" cy="3687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1260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DBC"/>
        </a:soli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Shape 78" descr="CC Fin Rebrand_gdrive_Blue2_319x132px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9900" y="40700"/>
            <a:ext cx="1055525" cy="43677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4E7A030-BC39-6247-913F-B1B38A45B9B9}"/>
              </a:ext>
            </a:extLst>
          </p:cNvPr>
          <p:cNvSpPr txBox="1"/>
          <p:nvPr/>
        </p:nvSpPr>
        <p:spPr>
          <a:xfrm>
            <a:off x="2492744" y="271962"/>
            <a:ext cx="20601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But first.....</a:t>
            </a:r>
          </a:p>
        </p:txBody>
      </p:sp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91E2C907-07FA-5F44-A4C1-409BCDDF7E51}"/>
              </a:ext>
            </a:extLst>
          </p:cNvPr>
          <p:cNvSpPr/>
          <p:nvPr/>
        </p:nvSpPr>
        <p:spPr>
          <a:xfrm>
            <a:off x="1360041" y="1198840"/>
            <a:ext cx="2265405" cy="1005016"/>
          </a:xfrm>
          <a:prstGeom prst="wedgeRoundRectCallout">
            <a:avLst>
              <a:gd name="adj1" fmla="val 113506"/>
              <a:gd name="adj2" fmla="val 30046"/>
              <a:gd name="adj3" fmla="val 16667"/>
            </a:avLst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/>
              <a:t>Let’s remind ourselves why we need and use resistors again.. and look at OHM’s LAW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A30BEBC-4418-9243-B227-7757543FCF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8304" y="977891"/>
            <a:ext cx="2702220" cy="3834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639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DBC"/>
        </a:soli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Shape 78" descr="CC Fin Rebrand_gdrive_Blue2_319x132px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79900" y="40700"/>
            <a:ext cx="1055525" cy="43677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4E7A030-BC39-6247-913F-B1B38A45B9B9}"/>
              </a:ext>
            </a:extLst>
          </p:cNvPr>
          <p:cNvSpPr txBox="1"/>
          <p:nvPr/>
        </p:nvSpPr>
        <p:spPr>
          <a:xfrm>
            <a:off x="1593460" y="356742"/>
            <a:ext cx="59570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Watch... Resistance &amp; OHM’s Law</a:t>
            </a:r>
          </a:p>
        </p:txBody>
      </p:sp>
      <p:pic>
        <p:nvPicPr>
          <p:cNvPr id="2" name="Online Media 1" descr="Basic Electricity - Resistance and Ohm's law">
            <a:hlinkClick r:id="" action="ppaction://media"/>
            <a:extLst>
              <a:ext uri="{FF2B5EF4-FFF2-40B4-BE49-F238E27FC236}">
                <a16:creationId xmlns:a16="http://schemas.microsoft.com/office/drawing/2014/main" id="{2D5063BE-B30F-2E4F-BF74-1153F6AECE3C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1524000" y="1096148"/>
            <a:ext cx="6096000" cy="3429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95D2E14-5F3C-7741-91EF-7B7912230DAD}"/>
              </a:ext>
            </a:extLst>
          </p:cNvPr>
          <p:cNvSpPr txBox="1"/>
          <p:nvPr/>
        </p:nvSpPr>
        <p:spPr>
          <a:xfrm>
            <a:off x="1593460" y="4200895"/>
            <a:ext cx="2553904" cy="30777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/>
              <a:t>https://youtu.be/NfcgA1axPLo</a:t>
            </a:r>
          </a:p>
        </p:txBody>
      </p:sp>
    </p:spTree>
    <p:extLst>
      <p:ext uri="{BB962C8B-B14F-4D97-AF65-F5344CB8AC3E}">
        <p14:creationId xmlns:p14="http://schemas.microsoft.com/office/powerpoint/2010/main" val="3871775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DBC"/>
        </a:soli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Shape 78" descr="CC Fin Rebrand_gdrive_Blue2_319x132px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9900" y="40700"/>
            <a:ext cx="1055525" cy="43677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4E7A030-BC39-6247-913F-B1B38A45B9B9}"/>
              </a:ext>
            </a:extLst>
          </p:cNvPr>
          <p:cNvSpPr txBox="1"/>
          <p:nvPr/>
        </p:nvSpPr>
        <p:spPr>
          <a:xfrm>
            <a:off x="1933296" y="412906"/>
            <a:ext cx="52774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Voltage Dividers – The Circuit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53F1D5-9EC0-C945-B03E-440A85563D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4485" y="1264369"/>
            <a:ext cx="2761095" cy="324380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6C6F375-ED5F-F341-BEF8-987F36186AAC}"/>
              </a:ext>
            </a:extLst>
          </p:cNvPr>
          <p:cNvSpPr txBox="1"/>
          <p:nvPr/>
        </p:nvSpPr>
        <p:spPr>
          <a:xfrm>
            <a:off x="4662617" y="1264369"/>
            <a:ext cx="3451654" cy="73866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/>
              <a:t>A Voltage divider involves applying a voltage (</a:t>
            </a:r>
            <a:r>
              <a:rPr lang="en-US">
                <a:solidFill>
                  <a:srgbClr val="FFFF00"/>
                </a:solidFill>
              </a:rPr>
              <a:t>V</a:t>
            </a:r>
            <a:r>
              <a:rPr lang="en-US" baseline="-25000">
                <a:solidFill>
                  <a:srgbClr val="FFFF00"/>
                </a:solidFill>
              </a:rPr>
              <a:t>in</a:t>
            </a:r>
            <a:r>
              <a:rPr lang="en-US"/>
              <a:t>) across 2 or more resistors (</a:t>
            </a:r>
            <a:r>
              <a:rPr lang="en-US">
                <a:solidFill>
                  <a:srgbClr val="FFFF00"/>
                </a:solidFill>
              </a:rPr>
              <a:t>R</a:t>
            </a:r>
            <a:r>
              <a:rPr lang="en-US" baseline="-25000">
                <a:solidFill>
                  <a:srgbClr val="FFFF00"/>
                </a:solidFill>
              </a:rPr>
              <a:t>1</a:t>
            </a:r>
            <a:r>
              <a:rPr lang="en-US"/>
              <a:t> &amp; </a:t>
            </a:r>
            <a:r>
              <a:rPr lang="en-US">
                <a:solidFill>
                  <a:srgbClr val="FFFF00"/>
                </a:solidFill>
              </a:rPr>
              <a:t>R</a:t>
            </a:r>
            <a:r>
              <a:rPr lang="en-US" baseline="-25000">
                <a:solidFill>
                  <a:srgbClr val="FFFF00"/>
                </a:solidFill>
              </a:rPr>
              <a:t>2</a:t>
            </a:r>
            <a:r>
              <a:rPr lang="en-US"/>
              <a:t>) in series (end-to-end).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E3FF2E2-A534-4547-84F7-BBFD55E40A11}"/>
              </a:ext>
            </a:extLst>
          </p:cNvPr>
          <p:cNvSpPr txBox="1"/>
          <p:nvPr/>
        </p:nvSpPr>
        <p:spPr>
          <a:xfrm>
            <a:off x="4662617" y="2331276"/>
            <a:ext cx="3451654" cy="73866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/>
              <a:t>V</a:t>
            </a:r>
            <a:r>
              <a:rPr lang="en-US" baseline="-25000"/>
              <a:t>out</a:t>
            </a:r>
            <a:r>
              <a:rPr lang="en-US"/>
              <a:t> is the voltage ‘drop’ across the resistor R</a:t>
            </a:r>
            <a:r>
              <a:rPr lang="en-US" baseline="-25000"/>
              <a:t>2</a:t>
            </a:r>
            <a:r>
              <a:rPr lang="en-US"/>
              <a:t>. Vout is essentially the value that we are trying to work out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6793689-CE3B-1343-A14B-9CBCB5417552}"/>
              </a:ext>
            </a:extLst>
          </p:cNvPr>
          <p:cNvCxnSpPr>
            <a:cxnSpLocks/>
          </p:cNvCxnSpPr>
          <p:nvPr/>
        </p:nvCxnSpPr>
        <p:spPr>
          <a:xfrm flipH="1">
            <a:off x="3715265" y="2454876"/>
            <a:ext cx="1046205" cy="97206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20BE50D-6520-E04E-8F4B-8F0359A0C644}"/>
              </a:ext>
            </a:extLst>
          </p:cNvPr>
          <p:cNvSpPr txBox="1"/>
          <p:nvPr/>
        </p:nvSpPr>
        <p:spPr>
          <a:xfrm>
            <a:off x="4670854" y="3410465"/>
            <a:ext cx="3443417" cy="95410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/>
              <a:t>Using different value resistors, we can vary the value of Vout. We know that the total voltage drop across both resistors is equal to V</a:t>
            </a:r>
            <a:r>
              <a:rPr lang="en-US" baseline="-25000"/>
              <a:t>in</a:t>
            </a:r>
          </a:p>
        </p:txBody>
      </p:sp>
    </p:spTree>
    <p:extLst>
      <p:ext uri="{BB962C8B-B14F-4D97-AF65-F5344CB8AC3E}">
        <p14:creationId xmlns:p14="http://schemas.microsoft.com/office/powerpoint/2010/main" val="15289850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DBC"/>
        </a:soli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Shape 78" descr="CC Fin Rebrand_gdrive_Blue2_319x132px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9900" y="40700"/>
            <a:ext cx="1055525" cy="43677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4E7A030-BC39-6247-913F-B1B38A45B9B9}"/>
              </a:ext>
            </a:extLst>
          </p:cNvPr>
          <p:cNvSpPr txBox="1"/>
          <p:nvPr/>
        </p:nvSpPr>
        <p:spPr>
          <a:xfrm>
            <a:off x="1293698" y="446198"/>
            <a:ext cx="65566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Voltage Dividers – The Circuit (again)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C6F375-ED5F-F341-BEF8-987F36186AAC}"/>
              </a:ext>
            </a:extLst>
          </p:cNvPr>
          <p:cNvSpPr txBox="1"/>
          <p:nvPr/>
        </p:nvSpPr>
        <p:spPr>
          <a:xfrm>
            <a:off x="4662617" y="1264369"/>
            <a:ext cx="3451654" cy="73866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/>
              <a:t>A Voltage divider involves applying a voltage (</a:t>
            </a:r>
            <a:r>
              <a:rPr lang="en-US">
                <a:solidFill>
                  <a:srgbClr val="FFFF00"/>
                </a:solidFill>
              </a:rPr>
              <a:t>V</a:t>
            </a:r>
            <a:r>
              <a:rPr lang="en-US" baseline="-25000">
                <a:solidFill>
                  <a:srgbClr val="FFFF00"/>
                </a:solidFill>
              </a:rPr>
              <a:t>s</a:t>
            </a:r>
            <a:r>
              <a:rPr lang="en-US"/>
              <a:t>) across 2 or more resistors (</a:t>
            </a:r>
            <a:r>
              <a:rPr lang="en-US">
                <a:solidFill>
                  <a:srgbClr val="FFFF00"/>
                </a:solidFill>
              </a:rPr>
              <a:t>R</a:t>
            </a:r>
            <a:r>
              <a:rPr lang="en-US" baseline="-25000">
                <a:solidFill>
                  <a:srgbClr val="FFFF00"/>
                </a:solidFill>
              </a:rPr>
              <a:t>1</a:t>
            </a:r>
            <a:r>
              <a:rPr lang="en-US"/>
              <a:t> &amp; </a:t>
            </a:r>
            <a:r>
              <a:rPr lang="en-US">
                <a:solidFill>
                  <a:srgbClr val="FFFF00"/>
                </a:solidFill>
              </a:rPr>
              <a:t>R</a:t>
            </a:r>
            <a:r>
              <a:rPr lang="en-US" baseline="-25000">
                <a:solidFill>
                  <a:srgbClr val="FFFF00"/>
                </a:solidFill>
              </a:rPr>
              <a:t>2</a:t>
            </a:r>
            <a:r>
              <a:rPr lang="en-US"/>
              <a:t>) in series (end-to-end).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E3FF2E2-A534-4547-84F7-BBFD55E40A11}"/>
              </a:ext>
            </a:extLst>
          </p:cNvPr>
          <p:cNvSpPr txBox="1"/>
          <p:nvPr/>
        </p:nvSpPr>
        <p:spPr>
          <a:xfrm>
            <a:off x="4662617" y="2331276"/>
            <a:ext cx="3451654" cy="73866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/>
              <a:t>V</a:t>
            </a:r>
            <a:r>
              <a:rPr lang="en-US" baseline="-25000"/>
              <a:t>out</a:t>
            </a:r>
            <a:r>
              <a:rPr lang="en-US"/>
              <a:t> is the voltage ‘drop’ across the resistor R</a:t>
            </a:r>
            <a:r>
              <a:rPr lang="en-US" baseline="-25000"/>
              <a:t>2</a:t>
            </a:r>
            <a:r>
              <a:rPr lang="en-US"/>
              <a:t>. Vout is essentially the value that we are trying to work out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0BE50D-6520-E04E-8F4B-8F0359A0C644}"/>
              </a:ext>
            </a:extLst>
          </p:cNvPr>
          <p:cNvSpPr txBox="1"/>
          <p:nvPr/>
        </p:nvSpPr>
        <p:spPr>
          <a:xfrm>
            <a:off x="4670854" y="3410465"/>
            <a:ext cx="3443417" cy="95410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/>
              <a:t>Using different value resistors, we can vary the value of Vout. We know that the total voltage drop across both resistors is equal to V</a:t>
            </a:r>
            <a:r>
              <a:rPr lang="en-US" baseline="-25000"/>
              <a:t>in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8441B3-4033-5C4D-9EC3-7EB8C26087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737" y="1264368"/>
            <a:ext cx="3310328" cy="3100203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6793689-CE3B-1343-A14B-9CBCB5417552}"/>
              </a:ext>
            </a:extLst>
          </p:cNvPr>
          <p:cNvCxnSpPr>
            <a:cxnSpLocks/>
          </p:cNvCxnSpPr>
          <p:nvPr/>
        </p:nvCxnSpPr>
        <p:spPr>
          <a:xfrm flipH="1">
            <a:off x="3945924" y="2571750"/>
            <a:ext cx="799072" cy="83871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ACCD371-1C3B-3D4B-A62A-743C3233CD19}"/>
              </a:ext>
            </a:extLst>
          </p:cNvPr>
          <p:cNvSpPr txBox="1"/>
          <p:nvPr/>
        </p:nvSpPr>
        <p:spPr>
          <a:xfrm>
            <a:off x="782595" y="4802659"/>
            <a:ext cx="3890809" cy="246221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en-US" sz="1000" b="1" i="1">
                <a:solidFill>
                  <a:srgbClr val="FFFF00"/>
                </a:solidFill>
              </a:rPr>
              <a:t>NOTE</a:t>
            </a:r>
            <a:r>
              <a:rPr lang="en-US" sz="1000" i="1">
                <a:solidFill>
                  <a:srgbClr val="FFFF00"/>
                </a:solidFill>
              </a:rPr>
              <a:t>: </a:t>
            </a:r>
            <a:r>
              <a:rPr lang="en-US" sz="1000" i="1">
                <a:solidFill>
                  <a:schemeClr val="accent5"/>
                </a:solidFill>
              </a:rPr>
              <a:t>V</a:t>
            </a:r>
            <a:r>
              <a:rPr lang="en-US" sz="1000" i="1" baseline="-25000">
                <a:solidFill>
                  <a:schemeClr val="accent5"/>
                </a:solidFill>
              </a:rPr>
              <a:t>in</a:t>
            </a:r>
            <a:r>
              <a:rPr lang="en-US" sz="1000" i="1">
                <a:solidFill>
                  <a:srgbClr val="FFFF00"/>
                </a:solidFill>
              </a:rPr>
              <a:t> and </a:t>
            </a:r>
            <a:r>
              <a:rPr lang="en-US" sz="1000" i="1">
                <a:solidFill>
                  <a:schemeClr val="accent5"/>
                </a:solidFill>
              </a:rPr>
              <a:t>V</a:t>
            </a:r>
            <a:r>
              <a:rPr lang="en-US" sz="1000" i="1" baseline="-25000">
                <a:solidFill>
                  <a:schemeClr val="accent5"/>
                </a:solidFill>
              </a:rPr>
              <a:t>s</a:t>
            </a:r>
            <a:r>
              <a:rPr lang="en-US" sz="1000" i="1">
                <a:solidFill>
                  <a:srgbClr val="FFFF00"/>
                </a:solidFill>
              </a:rPr>
              <a:t> are two ways of saying exactly the same thing!</a:t>
            </a:r>
          </a:p>
        </p:txBody>
      </p:sp>
    </p:spTree>
    <p:extLst>
      <p:ext uri="{BB962C8B-B14F-4D97-AF65-F5344CB8AC3E}">
        <p14:creationId xmlns:p14="http://schemas.microsoft.com/office/powerpoint/2010/main" val="19835201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DBC"/>
        </a:soli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Shape 78" descr="CC Fin Rebrand_gdrive_Blue2_319x132px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9900" y="40700"/>
            <a:ext cx="1055525" cy="43677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4E7A030-BC39-6247-913F-B1B38A45B9B9}"/>
              </a:ext>
            </a:extLst>
          </p:cNvPr>
          <p:cNvSpPr txBox="1"/>
          <p:nvPr/>
        </p:nvSpPr>
        <p:spPr>
          <a:xfrm>
            <a:off x="1733723" y="322289"/>
            <a:ext cx="56765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Voltage Dividers – The Equation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A51927A-87B7-EF42-B1B0-777E51D37561}"/>
              </a:ext>
            </a:extLst>
          </p:cNvPr>
          <p:cNvSpPr/>
          <p:nvPr/>
        </p:nvSpPr>
        <p:spPr>
          <a:xfrm>
            <a:off x="1828800" y="1260389"/>
            <a:ext cx="5338119" cy="2809103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19DC7B-80AF-274C-9DEE-7423453DF0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4109" y="2032000"/>
            <a:ext cx="4127500" cy="1079500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2A70C41-3F69-914F-B481-71929BC27097}"/>
              </a:ext>
            </a:extLst>
          </p:cNvPr>
          <p:cNvCxnSpPr/>
          <p:nvPr/>
        </p:nvCxnSpPr>
        <p:spPr>
          <a:xfrm flipH="1">
            <a:off x="5890054" y="1128584"/>
            <a:ext cx="1425146" cy="96382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C66FDD3-594B-1D4A-81E7-978285742EFD}"/>
              </a:ext>
            </a:extLst>
          </p:cNvPr>
          <p:cNvSpPr txBox="1"/>
          <p:nvPr/>
        </p:nvSpPr>
        <p:spPr>
          <a:xfrm>
            <a:off x="7315200" y="974695"/>
            <a:ext cx="9909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Resistor 2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FAEB209-3F20-0F4F-B5CE-788408909DB0}"/>
              </a:ext>
            </a:extLst>
          </p:cNvPr>
          <p:cNvCxnSpPr>
            <a:cxnSpLocks/>
          </p:cNvCxnSpPr>
          <p:nvPr/>
        </p:nvCxnSpPr>
        <p:spPr>
          <a:xfrm flipH="1" flipV="1">
            <a:off x="5395784" y="3051090"/>
            <a:ext cx="1919416" cy="41704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5289CCD-1A74-4F4C-AFB8-58EDF3A46EFA}"/>
              </a:ext>
            </a:extLst>
          </p:cNvPr>
          <p:cNvSpPr txBox="1"/>
          <p:nvPr/>
        </p:nvSpPr>
        <p:spPr>
          <a:xfrm>
            <a:off x="7315199" y="3314241"/>
            <a:ext cx="9909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Resistor 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6372118-EB55-444E-ACD6-6FE545064F5A}"/>
              </a:ext>
            </a:extLst>
          </p:cNvPr>
          <p:cNvSpPr txBox="1"/>
          <p:nvPr/>
        </p:nvSpPr>
        <p:spPr>
          <a:xfrm>
            <a:off x="3686432" y="4240710"/>
            <a:ext cx="9909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Voltage In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0A5D994-764D-8440-B156-E71447F9CB5B}"/>
              </a:ext>
            </a:extLst>
          </p:cNvPr>
          <p:cNvSpPr txBox="1"/>
          <p:nvPr/>
        </p:nvSpPr>
        <p:spPr>
          <a:xfrm>
            <a:off x="313038" y="2604125"/>
            <a:ext cx="1130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Voltage Out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75FB7F7-07A1-3C43-A747-80D552DCAF7A}"/>
              </a:ext>
            </a:extLst>
          </p:cNvPr>
          <p:cNvCxnSpPr>
            <a:cxnSpLocks/>
            <a:stCxn id="16" idx="3"/>
          </p:cNvCxnSpPr>
          <p:nvPr/>
        </p:nvCxnSpPr>
        <p:spPr>
          <a:xfrm flipV="1">
            <a:off x="1443476" y="2709462"/>
            <a:ext cx="938306" cy="4855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864220F-B073-E243-BE1C-40031B0AD655}"/>
              </a:ext>
            </a:extLst>
          </p:cNvPr>
          <p:cNvCxnSpPr>
            <a:cxnSpLocks/>
            <a:stCxn id="15" idx="0"/>
          </p:cNvCxnSpPr>
          <p:nvPr/>
        </p:nvCxnSpPr>
        <p:spPr>
          <a:xfrm flipH="1" flipV="1">
            <a:off x="4162255" y="2879872"/>
            <a:ext cx="19666" cy="136083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EF38206-1BDC-1846-93C4-0E7A6E34D438}"/>
              </a:ext>
            </a:extLst>
          </p:cNvPr>
          <p:cNvSpPr txBox="1"/>
          <p:nvPr/>
        </p:nvSpPr>
        <p:spPr>
          <a:xfrm>
            <a:off x="5733535" y="4440195"/>
            <a:ext cx="3113903" cy="55399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000" i="1"/>
              <a:t>If you know the values of the input voltage and both resistors, you should be able to find out the output voltage!</a:t>
            </a:r>
          </a:p>
        </p:txBody>
      </p:sp>
    </p:spTree>
    <p:extLst>
      <p:ext uri="{BB962C8B-B14F-4D97-AF65-F5344CB8AC3E}">
        <p14:creationId xmlns:p14="http://schemas.microsoft.com/office/powerpoint/2010/main" val="7504799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DBC"/>
        </a:soli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Shape 78" descr="CC Fin Rebrand_gdrive_Blue2_319x132px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9900" y="40700"/>
            <a:ext cx="1055525" cy="43677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4E7A030-BC39-6247-913F-B1B38A45B9B9}"/>
              </a:ext>
            </a:extLst>
          </p:cNvPr>
          <p:cNvSpPr txBox="1"/>
          <p:nvPr/>
        </p:nvSpPr>
        <p:spPr>
          <a:xfrm>
            <a:off x="2111230" y="282611"/>
            <a:ext cx="49215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Voltage Calculator (activity)</a:t>
            </a: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4FE9D46B-3E1F-6448-91C5-1031FDD013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7352" y="1636255"/>
            <a:ext cx="6903308" cy="187099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43E4629-EFD1-A842-901D-9F03DDF8BBB7}"/>
              </a:ext>
            </a:extLst>
          </p:cNvPr>
          <p:cNvSpPr txBox="1"/>
          <p:nvPr/>
        </p:nvSpPr>
        <p:spPr>
          <a:xfrm>
            <a:off x="947352" y="1154453"/>
            <a:ext cx="5458546" cy="30777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/>
              <a:t>Goto: </a:t>
            </a:r>
            <a:r>
              <a:rPr lang="en-AU">
                <a:solidFill>
                  <a:srgbClr val="FFFF0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http://www.ohmslawcalculator.com/voltage-divider-calculator</a:t>
            </a:r>
            <a:endParaRPr lang="en-US">
              <a:solidFill>
                <a:srgbClr val="FFFF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12225A0-3D03-084D-B7DD-CE83A21FED4C}"/>
              </a:ext>
            </a:extLst>
          </p:cNvPr>
          <p:cNvSpPr txBox="1"/>
          <p:nvPr/>
        </p:nvSpPr>
        <p:spPr>
          <a:xfrm>
            <a:off x="955589" y="3863546"/>
            <a:ext cx="6903308" cy="52322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/>
              <a:t>Imagine you are using a Voltage (input) source of 9v – that is a 9 volt battery and you want to output either 5v or 3.3v. What combinations of resistors could you have?</a:t>
            </a:r>
          </a:p>
        </p:txBody>
      </p:sp>
    </p:spTree>
    <p:extLst>
      <p:ext uri="{BB962C8B-B14F-4D97-AF65-F5344CB8AC3E}">
        <p14:creationId xmlns:p14="http://schemas.microsoft.com/office/powerpoint/2010/main" val="2914348732"/>
      </p:ext>
    </p:extLst>
  </p:cSld>
  <p:clrMapOvr>
    <a:masterClrMapping/>
  </p:clrMapOvr>
</p:sld>
</file>

<file path=ppt/theme/theme1.xml><?xml version="1.0" encoding="utf-8"?>
<a:theme xmlns:a="http://schemas.openxmlformats.org/drawingml/2006/main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ine-Following-Robot" id="{F0B58F2F-D524-3C4C-8917-4D17A14A238B}" vid="{4B082FE9-3A54-7449-8DCD-DD13E8FB57D9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9812</TotalTime>
  <Words>668</Words>
  <Application>Microsoft Macintosh PowerPoint</Application>
  <PresentationFormat>On-screen Show (16:9)</PresentationFormat>
  <Paragraphs>87</Paragraphs>
  <Slides>23</Slides>
  <Notes>23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6" baseType="lpstr">
      <vt:lpstr>Arial</vt:lpstr>
      <vt:lpstr>Roboto</vt:lpstr>
      <vt:lpstr>Material</vt:lpstr>
      <vt:lpstr>Voltage Dividers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Line following Robot</dc:title>
  <cp:lastModifiedBy>Peter Januarius</cp:lastModifiedBy>
  <cp:revision>101</cp:revision>
  <cp:lastPrinted>2018-03-16T02:25:33Z</cp:lastPrinted>
  <dcterms:modified xsi:type="dcterms:W3CDTF">2019-06-17T23:30:55Z</dcterms:modified>
</cp:coreProperties>
</file>